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  <p:sldId id="267" r:id="rId5"/>
    <p:sldId id="257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F0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B4FCEA2-D005-47C5-8DEA-2C81F4D16D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90BBE7-FF87-458E-8F39-B9424BDA2F76}" type="datetimeFigureOut">
              <a:rPr lang="en-US" smtClean="0"/>
              <a:t>4/11/2016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G9 Unit 8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Writing Task 1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Describing Bar charts</a:t>
            </a:r>
          </a:p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Task requirements: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3 paragraphs</a:t>
            </a:r>
          </a:p>
          <a:p>
            <a:pPr algn="ctr"/>
            <a:r>
              <a:rPr lang="en-US" sz="6000" b="1" dirty="0" smtClean="0">
                <a:solidFill>
                  <a:srgbClr val="C00000"/>
                </a:solidFill>
              </a:rPr>
              <a:t>150 words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9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001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3. Conclusion:</a:t>
            </a: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FF"/>
                </a:solidFill>
              </a:rPr>
              <a:t>Conclude by saying what the main trends or changes are ( e.g. making a comparison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00F0E"/>
                </a:solidFill>
              </a:rPr>
              <a:t>Overall </a:t>
            </a:r>
            <a:r>
              <a:rPr lang="en-US" dirty="0">
                <a:solidFill>
                  <a:srgbClr val="100F0E"/>
                </a:solidFill>
              </a:rPr>
              <a:t>/ In general, we can see a clear upward / downward trend in the …………….. </a:t>
            </a:r>
            <a:r>
              <a:rPr lang="en-US" b="1" dirty="0">
                <a:solidFill>
                  <a:srgbClr val="100F0E"/>
                </a:solidFill>
              </a:rPr>
              <a:t>while</a:t>
            </a:r>
            <a:r>
              <a:rPr lang="en-US" dirty="0">
                <a:solidFill>
                  <a:srgbClr val="100F0E"/>
                </a:solidFill>
              </a:rPr>
              <a:t> the …………………..seem to have </a:t>
            </a:r>
            <a:r>
              <a:rPr lang="en-US" dirty="0" smtClean="0">
                <a:solidFill>
                  <a:srgbClr val="100F0E"/>
                </a:solidFill>
              </a:rPr>
              <a:t>………………………..</a:t>
            </a:r>
          </a:p>
          <a:p>
            <a:pPr marL="0" indent="0">
              <a:buNone/>
            </a:pPr>
            <a:endParaRPr lang="en-US" dirty="0">
              <a:solidFill>
                <a:srgbClr val="100F0E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FF"/>
                </a:solidFill>
              </a:rPr>
              <a:t>Do not use numbers!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1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467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PRACTICE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0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r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38" y="2667000"/>
            <a:ext cx="5638762" cy="415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81677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00F0E"/>
                </a:solidFill>
              </a:rPr>
              <a:t>You should spend about 20 minutes on this task.</a:t>
            </a:r>
          </a:p>
          <a:p>
            <a:endParaRPr lang="en-US" dirty="0" smtClean="0">
              <a:solidFill>
                <a:srgbClr val="100F0E"/>
              </a:solidFill>
            </a:endParaRPr>
          </a:p>
          <a:p>
            <a:r>
              <a:rPr lang="en-US" dirty="0" smtClean="0">
                <a:solidFill>
                  <a:srgbClr val="100F0E"/>
                </a:solidFill>
              </a:rPr>
              <a:t>The chart below shows the amount of leisure time enjoyed by men and women of different employment status.</a:t>
            </a:r>
          </a:p>
          <a:p>
            <a:endParaRPr lang="en-US" dirty="0" smtClean="0">
              <a:solidFill>
                <a:srgbClr val="100F0E"/>
              </a:solidFill>
            </a:endParaRPr>
          </a:p>
          <a:p>
            <a:r>
              <a:rPr lang="en-US" dirty="0" err="1" smtClean="0">
                <a:solidFill>
                  <a:srgbClr val="100F0E"/>
                </a:solidFill>
              </a:rPr>
              <a:t>Summarise</a:t>
            </a:r>
            <a:r>
              <a:rPr lang="en-US" dirty="0" smtClean="0">
                <a:solidFill>
                  <a:srgbClr val="100F0E"/>
                </a:solidFill>
              </a:rPr>
              <a:t> the information by selecting and reporting the main features, and make comparisons where relevant.</a:t>
            </a:r>
          </a:p>
          <a:p>
            <a:endParaRPr lang="en-US" dirty="0" smtClean="0">
              <a:solidFill>
                <a:srgbClr val="100F0E"/>
              </a:solidFill>
            </a:endParaRPr>
          </a:p>
          <a:p>
            <a:r>
              <a:rPr lang="en-US" b="1" dirty="0" smtClean="0">
                <a:solidFill>
                  <a:srgbClr val="100F0E"/>
                </a:solidFill>
              </a:rPr>
              <a:t>Write at least 150 words.</a:t>
            </a:r>
            <a:endParaRPr lang="en-US" b="1" dirty="0">
              <a:solidFill>
                <a:srgbClr val="100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2667000"/>
            <a:ext cx="7467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Bar charts </a:t>
            </a:r>
            <a:r>
              <a:rPr lang="en-US" sz="4400" b="1" dirty="0">
                <a:solidFill>
                  <a:srgbClr val="C00000"/>
                </a:solidFill>
              </a:rPr>
              <a:t>usually </a:t>
            </a:r>
            <a:r>
              <a:rPr lang="en-US" sz="4400" b="1" dirty="0" smtClean="0">
                <a:solidFill>
                  <a:srgbClr val="C00000"/>
                </a:solidFill>
              </a:rPr>
              <a:t>show a comparison of 2 or more items.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703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839200" cy="2667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7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800" b="1" dirty="0">
                <a:solidFill>
                  <a:srgbClr val="100F0E"/>
                </a:solidFill>
              </a:rPr>
              <a:t>It shows the populations of various European countries </a:t>
            </a:r>
            <a:r>
              <a:rPr lang="en-US" sz="12800" b="1" dirty="0">
                <a:solidFill>
                  <a:srgbClr val="FF0000"/>
                </a:solidFill>
              </a:rPr>
              <a:t>in the year 2007</a:t>
            </a:r>
            <a:r>
              <a:rPr lang="en-US" sz="12800" b="1" dirty="0">
                <a:solidFill>
                  <a:srgbClr val="100F0E"/>
                </a:solidFill>
              </a:rPr>
              <a:t>. </a:t>
            </a:r>
            <a:endParaRPr lang="en-US" sz="128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100F0E"/>
                </a:solidFill>
              </a:rPr>
              <a:t>The </a:t>
            </a:r>
            <a:r>
              <a:rPr lang="en-US" sz="12800" b="1" dirty="0">
                <a:solidFill>
                  <a:srgbClr val="100F0E"/>
                </a:solidFill>
              </a:rPr>
              <a:t>populations are only for one year, </a:t>
            </a:r>
            <a:r>
              <a:rPr lang="en-US" sz="12800" b="1" dirty="0" smtClean="0">
                <a:solidFill>
                  <a:srgbClr val="100F0E"/>
                </a:solidFill>
              </a:rPr>
              <a:t>2007, so we </a:t>
            </a:r>
            <a:r>
              <a:rPr lang="en-US" sz="12800" b="1" dirty="0">
                <a:solidFill>
                  <a:srgbClr val="100F0E"/>
                </a:solidFill>
              </a:rPr>
              <a:t>can only compare one county with </a:t>
            </a:r>
            <a:r>
              <a:rPr lang="en-US" sz="12800" b="1" dirty="0" smtClean="0">
                <a:solidFill>
                  <a:srgbClr val="100F0E"/>
                </a:solidFill>
              </a:rPr>
              <a:t>another.</a:t>
            </a:r>
            <a:endParaRPr lang="en-US" sz="12800" b="1" dirty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144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Simple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680" y="798732"/>
            <a:ext cx="6349760" cy="387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144" y="152400"/>
            <a:ext cx="6193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1. Observe the following chart </a:t>
            </a:r>
            <a:r>
              <a:rPr lang="en-US" b="1" dirty="0" smtClean="0">
                <a:solidFill>
                  <a:srgbClr val="100F0E"/>
                </a:solidFill>
              </a:rPr>
              <a:t>: </a:t>
            </a:r>
            <a:endParaRPr lang="en-US" b="1" dirty="0">
              <a:solidFill>
                <a:srgbClr val="100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7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ar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89685"/>
            <a:ext cx="4724400" cy="348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762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2. Observe the following chart </a:t>
            </a:r>
            <a:r>
              <a:rPr lang="en-US" sz="3600" b="1" dirty="0" smtClean="0">
                <a:solidFill>
                  <a:srgbClr val="100F0E"/>
                </a:solidFill>
              </a:rPr>
              <a:t>: </a:t>
            </a:r>
            <a:endParaRPr lang="en-US" sz="3600" b="1" dirty="0">
              <a:solidFill>
                <a:srgbClr val="100F0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6465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Bar charts are often used to make multiple comparisons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839200" cy="2667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0000" b="1" dirty="0" smtClean="0">
                <a:solidFill>
                  <a:srgbClr val="100F0E"/>
                </a:solidFill>
              </a:rPr>
              <a:t>It </a:t>
            </a:r>
            <a:r>
              <a:rPr lang="en-US" sz="10000" b="1" dirty="0">
                <a:solidFill>
                  <a:srgbClr val="100F0E"/>
                </a:solidFill>
              </a:rPr>
              <a:t>shows the populations of major European countries in the years 1996 and 2007. </a:t>
            </a:r>
            <a:endParaRPr lang="en-US" sz="100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10000" b="1" dirty="0" smtClean="0">
                <a:solidFill>
                  <a:srgbClr val="100F0E"/>
                </a:solidFill>
              </a:rPr>
              <a:t>In </a:t>
            </a:r>
            <a:r>
              <a:rPr lang="en-US" sz="10000" b="1" dirty="0">
                <a:solidFill>
                  <a:srgbClr val="100F0E"/>
                </a:solidFill>
              </a:rPr>
              <a:t>this case we can make two sets of comparisons</a:t>
            </a:r>
            <a:r>
              <a:rPr lang="en-US" sz="10000" b="1" dirty="0" smtClean="0">
                <a:solidFill>
                  <a:srgbClr val="100F0E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0000" b="1" dirty="0" smtClean="0">
                <a:solidFill>
                  <a:srgbClr val="100F0E"/>
                </a:solidFill>
              </a:rPr>
              <a:t>We </a:t>
            </a:r>
            <a:r>
              <a:rPr lang="en-US" sz="10000" b="1" dirty="0">
                <a:solidFill>
                  <a:srgbClr val="100F0E"/>
                </a:solidFill>
              </a:rPr>
              <a:t>can look at the change in population from 1996 to 2007 for each country, and we can compare the populations of the various countries in each year.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100F0E"/>
                </a:solidFill>
              </a:rPr>
              <a:t> </a:t>
            </a:r>
          </a:p>
          <a:p>
            <a:pPr marL="0" indent="0">
              <a:buNone/>
            </a:pPr>
            <a:endParaRPr lang="en-US" sz="1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5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Writing Tips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" y="1295400"/>
            <a:ext cx="8839200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100F0E"/>
                </a:solidFill>
              </a:rPr>
              <a:t>1. First, look </a:t>
            </a:r>
            <a:r>
              <a:rPr lang="en-US" sz="8000" b="1" dirty="0">
                <a:solidFill>
                  <a:srgbClr val="100F0E"/>
                </a:solidFill>
              </a:rPr>
              <a:t>at the Chart Title</a:t>
            </a:r>
            <a:r>
              <a:rPr lang="en-US" sz="8000" dirty="0">
                <a:solidFill>
                  <a:srgbClr val="100F0E"/>
                </a:solidFill>
              </a:rPr>
              <a:t>. </a:t>
            </a:r>
            <a:endParaRPr lang="en-US" sz="8000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8000" dirty="0" smtClean="0">
                <a:solidFill>
                  <a:srgbClr val="100F0E"/>
                </a:solidFill>
              </a:rPr>
              <a:t>This </a:t>
            </a:r>
            <a:r>
              <a:rPr lang="en-US" sz="8000" dirty="0">
                <a:solidFill>
                  <a:srgbClr val="100F0E"/>
                </a:solidFill>
              </a:rPr>
              <a:t>tells you what information the chart displays and you can use this information in your </a:t>
            </a:r>
            <a:r>
              <a:rPr lang="en-US" sz="8000" dirty="0" smtClean="0">
                <a:solidFill>
                  <a:srgbClr val="100F0E"/>
                </a:solidFill>
              </a:rPr>
              <a:t>description.</a:t>
            </a:r>
          </a:p>
          <a:p>
            <a:pPr marL="0" indent="0">
              <a:buNone/>
            </a:pPr>
            <a:endParaRPr lang="en-US" sz="8000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100F0E"/>
                </a:solidFill>
              </a:rPr>
              <a:t>2. Then </a:t>
            </a:r>
            <a:r>
              <a:rPr lang="en-US" sz="8000" b="1" dirty="0">
                <a:solidFill>
                  <a:srgbClr val="100F0E"/>
                </a:solidFill>
              </a:rPr>
              <a:t>look at the X and Y axes. </a:t>
            </a:r>
            <a:endParaRPr lang="en-US" sz="80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8000" dirty="0" smtClean="0">
                <a:solidFill>
                  <a:srgbClr val="100F0E"/>
                </a:solidFill>
              </a:rPr>
              <a:t>The </a:t>
            </a:r>
            <a:r>
              <a:rPr lang="en-US" sz="8000" dirty="0">
                <a:solidFill>
                  <a:srgbClr val="100F0E"/>
                </a:solidFill>
              </a:rPr>
              <a:t>titles of these axes sometimes give you information you can use in your description. It is important also to look at the UNITS. </a:t>
            </a:r>
          </a:p>
          <a:p>
            <a:pPr marL="0" indent="0">
              <a:buNone/>
            </a:pP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9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Writing Tips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" y="1828800"/>
            <a:ext cx="8839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rgbClr val="100F0E"/>
                </a:solidFill>
              </a:rPr>
              <a:t> 3. </a:t>
            </a:r>
            <a:r>
              <a:rPr lang="en-US" sz="3800" dirty="0" smtClean="0">
                <a:solidFill>
                  <a:srgbClr val="100F0E"/>
                </a:solidFill>
              </a:rPr>
              <a:t>Bar </a:t>
            </a:r>
            <a:r>
              <a:rPr lang="en-US" sz="3800" dirty="0">
                <a:solidFill>
                  <a:srgbClr val="100F0E"/>
                </a:solidFill>
              </a:rPr>
              <a:t>charts show </a:t>
            </a:r>
            <a:r>
              <a:rPr lang="en-US" sz="3800" b="1" dirty="0">
                <a:solidFill>
                  <a:srgbClr val="100F0E"/>
                </a:solidFill>
              </a:rPr>
              <a:t>similarities</a:t>
            </a:r>
            <a:r>
              <a:rPr lang="en-US" sz="3800" dirty="0">
                <a:solidFill>
                  <a:srgbClr val="100F0E"/>
                </a:solidFill>
              </a:rPr>
              <a:t> and </a:t>
            </a:r>
            <a:r>
              <a:rPr lang="en-US" sz="3800" b="1" dirty="0">
                <a:solidFill>
                  <a:srgbClr val="100F0E"/>
                </a:solidFill>
              </a:rPr>
              <a:t>differences</a:t>
            </a:r>
            <a:r>
              <a:rPr lang="en-US" sz="3800" dirty="0">
                <a:solidFill>
                  <a:srgbClr val="100F0E"/>
                </a:solidFill>
              </a:rPr>
              <a:t>. When describing these charts you need to make </a:t>
            </a:r>
            <a:r>
              <a:rPr lang="en-US" sz="3800" b="1" dirty="0" smtClean="0">
                <a:solidFill>
                  <a:srgbClr val="100F0E"/>
                </a:solidFill>
              </a:rPr>
              <a:t>comparisons</a:t>
            </a:r>
            <a:r>
              <a:rPr lang="en-US" sz="3800" dirty="0" smtClean="0">
                <a:solidFill>
                  <a:srgbClr val="100F0E"/>
                </a:solidFill>
              </a:rPr>
              <a:t>.</a:t>
            </a:r>
          </a:p>
          <a:p>
            <a:pPr marL="0" indent="0">
              <a:buNone/>
            </a:pPr>
            <a:endParaRPr lang="en-US" sz="3800" b="1" dirty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100F0E"/>
                </a:solidFill>
              </a:rPr>
              <a:t>4. </a:t>
            </a:r>
            <a:r>
              <a:rPr lang="en-US" sz="4000" dirty="0">
                <a:solidFill>
                  <a:srgbClr val="100F0E"/>
                </a:solidFill>
              </a:rPr>
              <a:t>G</a:t>
            </a:r>
            <a:r>
              <a:rPr lang="en-US" sz="4000" dirty="0" smtClean="0">
                <a:solidFill>
                  <a:srgbClr val="100F0E"/>
                </a:solidFill>
              </a:rPr>
              <a:t>roup </a:t>
            </a:r>
            <a:r>
              <a:rPr lang="en-US" sz="4000" dirty="0">
                <a:solidFill>
                  <a:srgbClr val="100F0E"/>
                </a:solidFill>
              </a:rPr>
              <a:t>together any columns which have broad similarities.</a:t>
            </a:r>
            <a:endParaRPr lang="en-US" sz="3800" b="1" dirty="0">
              <a:solidFill>
                <a:srgbClr val="100F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Task approach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" y="1828800"/>
            <a:ext cx="8839200" cy="48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>
                <a:solidFill>
                  <a:srgbClr val="0070C0"/>
                </a:solidFill>
              </a:rPr>
              <a:t>To write a short description of </a:t>
            </a:r>
            <a:r>
              <a:rPr lang="en-US" sz="4500" b="1" dirty="0" smtClean="0">
                <a:solidFill>
                  <a:srgbClr val="0070C0"/>
                </a:solidFill>
              </a:rPr>
              <a:t>the graph </a:t>
            </a:r>
            <a:r>
              <a:rPr lang="en-US" sz="4500" b="1" dirty="0">
                <a:solidFill>
                  <a:srgbClr val="0070C0"/>
                </a:solidFill>
              </a:rPr>
              <a:t>ask yourself (and answer!) the following questions</a:t>
            </a:r>
            <a:r>
              <a:rPr lang="en-US" sz="45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US" sz="1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100F0E"/>
                </a:solidFill>
              </a:rPr>
              <a:t>1. What </a:t>
            </a:r>
            <a:r>
              <a:rPr lang="en-US" sz="4000" b="1" dirty="0">
                <a:solidFill>
                  <a:srgbClr val="100F0E"/>
                </a:solidFill>
              </a:rPr>
              <a:t>exactly does the chart show? (Use the chart title to help you answer this question) </a:t>
            </a:r>
            <a:endParaRPr lang="en-US" sz="40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13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100F0E"/>
                </a:solidFill>
              </a:rPr>
              <a:t>2. What </a:t>
            </a:r>
            <a:r>
              <a:rPr lang="en-US" sz="4000" b="1" dirty="0">
                <a:solidFill>
                  <a:srgbClr val="100F0E"/>
                </a:solidFill>
              </a:rPr>
              <a:t>are the axes and what are the </a:t>
            </a:r>
            <a:r>
              <a:rPr lang="en-US" sz="4000" b="1" dirty="0" smtClean="0">
                <a:solidFill>
                  <a:srgbClr val="100F0E"/>
                </a:solidFill>
              </a:rPr>
              <a:t>units?</a:t>
            </a:r>
          </a:p>
          <a:p>
            <a:pPr marL="0" indent="0">
              <a:buNone/>
            </a:pPr>
            <a:endParaRPr lang="en-US" sz="13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100F0E"/>
                </a:solidFill>
              </a:rPr>
              <a:t>3. What </a:t>
            </a:r>
            <a:r>
              <a:rPr lang="en-US" sz="4000" b="1" dirty="0">
                <a:solidFill>
                  <a:srgbClr val="100F0E"/>
                </a:solidFill>
              </a:rPr>
              <a:t>similarities are </a:t>
            </a:r>
            <a:r>
              <a:rPr lang="en-US" sz="4000" b="1" dirty="0" smtClean="0">
                <a:solidFill>
                  <a:srgbClr val="100F0E"/>
                </a:solidFill>
              </a:rPr>
              <a:t>there?</a:t>
            </a:r>
          </a:p>
          <a:p>
            <a:pPr marL="0" indent="0">
              <a:buNone/>
            </a:pPr>
            <a:endParaRPr lang="en-US" sz="13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100F0E"/>
                </a:solidFill>
              </a:rPr>
              <a:t>4. Is </a:t>
            </a:r>
            <a:r>
              <a:rPr lang="en-US" sz="4000" b="1" dirty="0">
                <a:solidFill>
                  <a:srgbClr val="100F0E"/>
                </a:solidFill>
              </a:rPr>
              <a:t>it possible to put some of the columns into one or more groups? </a:t>
            </a:r>
            <a:endParaRPr lang="en-US" sz="40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15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100F0E"/>
                </a:solidFill>
              </a:rPr>
              <a:t>5. What </a:t>
            </a:r>
            <a:r>
              <a:rPr lang="en-US" sz="4000" b="1" dirty="0">
                <a:solidFill>
                  <a:srgbClr val="100F0E"/>
                </a:solidFill>
              </a:rPr>
              <a:t>differences are there? </a:t>
            </a:r>
            <a:endParaRPr lang="en-US" sz="40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1300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Answering </a:t>
            </a:r>
            <a:r>
              <a:rPr lang="en-US" sz="4500" b="1" dirty="0">
                <a:solidFill>
                  <a:srgbClr val="0070C0"/>
                </a:solidFill>
              </a:rPr>
              <a:t>these questions will help you to write a short description of this simple </a:t>
            </a:r>
            <a:r>
              <a:rPr lang="en-US" sz="4500" b="1" dirty="0" smtClean="0">
                <a:solidFill>
                  <a:srgbClr val="0070C0"/>
                </a:solidFill>
              </a:rPr>
              <a:t>Bar </a:t>
            </a:r>
            <a:r>
              <a:rPr lang="en-US" sz="4500" b="1" dirty="0">
                <a:solidFill>
                  <a:srgbClr val="0070C0"/>
                </a:solidFill>
              </a:rPr>
              <a:t>chart.</a:t>
            </a:r>
          </a:p>
        </p:txBody>
      </p:sp>
    </p:spTree>
    <p:extLst>
      <p:ext uri="{BB962C8B-B14F-4D97-AF65-F5344CB8AC3E}">
        <p14:creationId xmlns:p14="http://schemas.microsoft.com/office/powerpoint/2010/main" val="5934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Essay 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" y="1143000"/>
            <a:ext cx="8839200" cy="5486400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buAutoNum type="arabicPeriod"/>
            </a:pPr>
            <a:r>
              <a:rPr lang="en-US" sz="5100" b="1" dirty="0" smtClean="0">
                <a:solidFill>
                  <a:srgbClr val="FF0000"/>
                </a:solidFill>
              </a:rPr>
              <a:t>Introduction </a:t>
            </a:r>
            <a:r>
              <a:rPr lang="en-US" sz="5100" b="1" dirty="0">
                <a:solidFill>
                  <a:srgbClr val="FF0000"/>
                </a:solidFill>
              </a:rPr>
              <a:t>+ Overview: 3 </a:t>
            </a:r>
            <a:r>
              <a:rPr lang="en-US" sz="5100" b="1" dirty="0" smtClean="0">
                <a:solidFill>
                  <a:srgbClr val="FF0000"/>
                </a:solidFill>
              </a:rPr>
              <a:t>sentences</a:t>
            </a:r>
          </a:p>
          <a:p>
            <a:pPr marL="0" indent="0">
              <a:buNone/>
            </a:pPr>
            <a:endParaRPr lang="en-US" sz="5100" b="1" dirty="0">
              <a:solidFill>
                <a:srgbClr val="0000FF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100" b="1" dirty="0">
                <a:solidFill>
                  <a:srgbClr val="0000FF"/>
                </a:solidFill>
              </a:rPr>
              <a:t>Say exactly what the chart shows, and the time period.</a:t>
            </a:r>
            <a:endParaRPr lang="en-US" sz="4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100" dirty="0" smtClean="0">
                <a:solidFill>
                  <a:srgbClr val="100F0E"/>
                </a:solidFill>
              </a:rPr>
              <a:t>The </a:t>
            </a:r>
            <a:r>
              <a:rPr lang="en-US" sz="4100" dirty="0">
                <a:solidFill>
                  <a:srgbClr val="100F0E"/>
                </a:solidFill>
              </a:rPr>
              <a:t>bar chart shows / gives information about…… </a:t>
            </a:r>
            <a:endParaRPr lang="en-US" sz="4100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4100" dirty="0">
              <a:solidFill>
                <a:srgbClr val="100F0E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100" b="1" dirty="0">
                <a:solidFill>
                  <a:srgbClr val="0000FF"/>
                </a:solidFill>
              </a:rPr>
              <a:t>Then look at the X and Y axes. Use the information in the titles of these axes in your description. Also include the UNITS. </a:t>
            </a:r>
            <a:endParaRPr lang="en-US" sz="4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rgbClr val="100F0E"/>
                </a:solidFill>
              </a:rPr>
              <a:t>The </a:t>
            </a:r>
            <a:r>
              <a:rPr lang="en-US" sz="4100" b="1" dirty="0">
                <a:solidFill>
                  <a:srgbClr val="100F0E"/>
                </a:solidFill>
              </a:rPr>
              <a:t>x axis</a:t>
            </a:r>
            <a:r>
              <a:rPr lang="en-US" sz="4100" dirty="0">
                <a:solidFill>
                  <a:srgbClr val="100F0E"/>
                </a:solidFill>
              </a:rPr>
              <a:t> of the graph represents the …………….. while the </a:t>
            </a:r>
            <a:r>
              <a:rPr lang="en-US" sz="4100" b="1" dirty="0">
                <a:solidFill>
                  <a:srgbClr val="100F0E"/>
                </a:solidFill>
              </a:rPr>
              <a:t>y axis</a:t>
            </a:r>
            <a:r>
              <a:rPr lang="en-US" sz="4100" dirty="0">
                <a:solidFill>
                  <a:srgbClr val="100F0E"/>
                </a:solidFill>
              </a:rPr>
              <a:t> shows the …………..  in numbers / units / dollars. </a:t>
            </a:r>
            <a:endParaRPr lang="en-US" sz="4100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endParaRPr lang="en-US" sz="4100" dirty="0">
              <a:solidFill>
                <a:srgbClr val="100F0E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100" b="1" dirty="0">
                <a:solidFill>
                  <a:srgbClr val="0000FF"/>
                </a:solidFill>
              </a:rPr>
              <a:t>Write an overview (describe the most important change)</a:t>
            </a:r>
            <a:endParaRPr lang="en-US" sz="41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100" dirty="0">
                <a:solidFill>
                  <a:srgbClr val="100F0E"/>
                </a:solidFill>
              </a:rPr>
              <a:t>As can be clearly seen, …………….. / Overall, …..</a:t>
            </a:r>
          </a:p>
        </p:txBody>
      </p:sp>
    </p:spTree>
    <p:extLst>
      <p:ext uri="{BB962C8B-B14F-4D97-AF65-F5344CB8AC3E}">
        <p14:creationId xmlns:p14="http://schemas.microsoft.com/office/powerpoint/2010/main" val="4496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839200" cy="7086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2. Body</a:t>
            </a:r>
            <a:endParaRPr lang="en-US" sz="8000" b="1" dirty="0">
              <a:solidFill>
                <a:srgbClr val="FF0000"/>
              </a:solidFill>
            </a:endParaRPr>
          </a:p>
          <a:p>
            <a:pPr lvl="0"/>
            <a:endParaRPr lang="en-US" sz="4700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5500" b="1" dirty="0" smtClean="0">
                <a:solidFill>
                  <a:srgbClr val="0000FF"/>
                </a:solidFill>
              </a:rPr>
              <a:t>Describe </a:t>
            </a:r>
            <a:r>
              <a:rPr lang="en-US" sz="5500" b="1" dirty="0">
                <a:solidFill>
                  <a:srgbClr val="0000FF"/>
                </a:solidFill>
              </a:rPr>
              <a:t>the items / changes as precisely as possible.</a:t>
            </a:r>
            <a:endParaRPr lang="en-US" sz="5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5500" dirty="0">
                <a:solidFill>
                  <a:srgbClr val="100F0E"/>
                </a:solidFill>
              </a:rPr>
              <a:t>Looking at the chart in more detail, we can see that </a:t>
            </a:r>
            <a:r>
              <a:rPr lang="en-US" sz="5500" dirty="0" smtClean="0">
                <a:solidFill>
                  <a:srgbClr val="100F0E"/>
                </a:solidFill>
              </a:rPr>
              <a:t>………..</a:t>
            </a:r>
          </a:p>
          <a:p>
            <a:pPr marL="0" indent="0">
              <a:buNone/>
            </a:pPr>
            <a:endParaRPr lang="en-US" sz="4700" dirty="0">
              <a:solidFill>
                <a:srgbClr val="100F0E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5500" b="1" dirty="0">
                <a:solidFill>
                  <a:srgbClr val="0000FF"/>
                </a:solidFill>
              </a:rPr>
              <a:t>Use data and numbers from the bar chart</a:t>
            </a:r>
            <a:r>
              <a:rPr lang="en-US" sz="5500" b="1" dirty="0" smtClean="0">
                <a:solidFill>
                  <a:srgbClr val="0000FF"/>
                </a:solidFill>
              </a:rPr>
              <a:t>.</a:t>
            </a:r>
          </a:p>
          <a:p>
            <a:pPr marL="0" lvl="0" indent="0">
              <a:buNone/>
            </a:pPr>
            <a:endParaRPr lang="en-US" sz="5500" dirty="0">
              <a:solidFill>
                <a:srgbClr val="0000FF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5500" b="1" dirty="0">
                <a:solidFill>
                  <a:srgbClr val="0000FF"/>
                </a:solidFill>
              </a:rPr>
              <a:t>Compare the information. Write about the differences and similarities between the groups shown using </a:t>
            </a:r>
            <a:r>
              <a:rPr lang="en-US" sz="5500" b="1" dirty="0">
                <a:solidFill>
                  <a:srgbClr val="FF0000"/>
                </a:solidFill>
              </a:rPr>
              <a:t>comparative</a:t>
            </a:r>
            <a:r>
              <a:rPr lang="en-US" sz="5500" b="1" dirty="0">
                <a:solidFill>
                  <a:srgbClr val="0000FF"/>
                </a:solidFill>
              </a:rPr>
              <a:t> and </a:t>
            </a:r>
            <a:r>
              <a:rPr lang="en-US" sz="5500" b="1" dirty="0">
                <a:solidFill>
                  <a:srgbClr val="FF0000"/>
                </a:solidFill>
              </a:rPr>
              <a:t>superlative</a:t>
            </a:r>
            <a:r>
              <a:rPr lang="en-US" sz="5500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rgbClr val="100F0E"/>
                </a:solidFill>
              </a:rPr>
              <a:t>To </a:t>
            </a:r>
            <a:r>
              <a:rPr lang="en-US" sz="5500" dirty="0">
                <a:solidFill>
                  <a:srgbClr val="100F0E"/>
                </a:solidFill>
              </a:rPr>
              <a:t>signal comparison and contrast within a sentence you can use the following </a:t>
            </a:r>
            <a:r>
              <a:rPr lang="en-US" sz="5500" b="1" dirty="0">
                <a:solidFill>
                  <a:srgbClr val="FF0000"/>
                </a:solidFill>
              </a:rPr>
              <a:t>conjunctions</a:t>
            </a:r>
            <a:r>
              <a:rPr lang="en-US" sz="5500" dirty="0">
                <a:solidFill>
                  <a:srgbClr val="100F0E"/>
                </a:solidFill>
              </a:rPr>
              <a:t>: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700" b="1" dirty="0" smtClean="0">
                <a:solidFill>
                  <a:srgbClr val="FF0000"/>
                </a:solidFill>
              </a:rPr>
              <a:t>as </a:t>
            </a:r>
            <a:r>
              <a:rPr lang="en-US" sz="4700" b="1" dirty="0">
                <a:solidFill>
                  <a:srgbClr val="FF0000"/>
                </a:solidFill>
              </a:rPr>
              <a:t>....... as, not as ......... as, not so ........ as, whereas, but, while, although </a:t>
            </a:r>
            <a:endParaRPr lang="en-US" sz="47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700" dirty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5500" dirty="0">
                <a:solidFill>
                  <a:srgbClr val="100F0E"/>
                </a:solidFill>
              </a:rPr>
              <a:t>To signal comparison and contrast between sentences you can use the following words and phrases</a:t>
            </a:r>
            <a:r>
              <a:rPr lang="en-US" sz="5500" dirty="0" smtClean="0">
                <a:solidFill>
                  <a:srgbClr val="100F0E"/>
                </a:solidFill>
              </a:rPr>
              <a:t>:</a:t>
            </a:r>
          </a:p>
          <a:p>
            <a:pPr marL="0" indent="0">
              <a:buNone/>
            </a:pPr>
            <a:endParaRPr lang="en-US" sz="2100" dirty="0">
              <a:solidFill>
                <a:srgbClr val="100F0E"/>
              </a:solidFill>
            </a:endParaRPr>
          </a:p>
          <a:p>
            <a:pPr marL="0" indent="0">
              <a:buNone/>
            </a:pPr>
            <a:r>
              <a:rPr lang="en-US" sz="4700" b="1" dirty="0">
                <a:solidFill>
                  <a:srgbClr val="FF0000"/>
                </a:solidFill>
              </a:rPr>
              <a:t>However, By contrast, On the other hand, In comparison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85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2277</TotalTime>
  <Words>666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Thermal</vt:lpstr>
      <vt:lpstr>G9 Unit 8</vt:lpstr>
      <vt:lpstr>PowerPoint Presentation</vt:lpstr>
      <vt:lpstr>PowerPoint Presentation</vt:lpstr>
      <vt:lpstr>PowerPoint Presentation</vt:lpstr>
      <vt:lpstr>Writing Tips</vt:lpstr>
      <vt:lpstr>Writing Tips</vt:lpstr>
      <vt:lpstr>Task approach</vt:lpstr>
      <vt:lpstr>Essay Outline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G9 Unit 8</dc:title>
  <dc:creator>YASMEEN SHAKOOR</dc:creator>
  <cp:lastModifiedBy>YASMEEN SHAKOOR</cp:lastModifiedBy>
  <cp:revision>17</cp:revision>
  <dcterms:created xsi:type="dcterms:W3CDTF">2016-04-11T16:17:16Z</dcterms:created>
  <dcterms:modified xsi:type="dcterms:W3CDTF">2016-04-13T06:15:10Z</dcterms:modified>
</cp:coreProperties>
</file>